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Arvo"/>
      <p:regular r:id="rId34"/>
      <p:bold r:id="rId35"/>
      <p:italic r:id="rId36"/>
      <p:boldItalic r:id="rId37"/>
    </p:embeddedFont>
    <p:embeddedFont>
      <p:font typeface="Roboto Condensed"/>
      <p:regular r:id="rId38"/>
      <p:bold r:id="rId39"/>
      <p:italic r:id="rId40"/>
      <p:boldItalic r:id="rId41"/>
    </p:embeddedFont>
    <p:embeddedFont>
      <p:font typeface="Roboto Condensed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FA6C86B-82E6-4078-916A-F7C564AC1E15}">
  <a:tblStyle styleId="{2FA6C86B-82E6-4078-916A-F7C564AC1E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italic.fntdata"/><Relationship Id="rId20" Type="http://schemas.openxmlformats.org/officeDocument/2006/relationships/slide" Target="slides/slide13.xml"/><Relationship Id="rId42" Type="http://schemas.openxmlformats.org/officeDocument/2006/relationships/font" Target="fonts/RobotoCondensedLight-regular.fntdata"/><Relationship Id="rId41" Type="http://schemas.openxmlformats.org/officeDocument/2006/relationships/font" Target="fonts/RobotoCondensed-boldItalic.fntdata"/><Relationship Id="rId22" Type="http://schemas.openxmlformats.org/officeDocument/2006/relationships/slide" Target="slides/slide15.xml"/><Relationship Id="rId44" Type="http://schemas.openxmlformats.org/officeDocument/2006/relationships/font" Target="fonts/RobotoCondensedLight-italic.fntdata"/><Relationship Id="rId21" Type="http://schemas.openxmlformats.org/officeDocument/2006/relationships/slide" Target="slides/slide14.xml"/><Relationship Id="rId43" Type="http://schemas.openxmlformats.org/officeDocument/2006/relationships/font" Target="fonts/RobotoCondensedLight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RobotoCondensed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Arvo-bold.fntdata"/><Relationship Id="rId12" Type="http://schemas.openxmlformats.org/officeDocument/2006/relationships/slide" Target="slides/slide5.xml"/><Relationship Id="rId34" Type="http://schemas.openxmlformats.org/officeDocument/2006/relationships/font" Target="fonts/Arvo-regular.fntdata"/><Relationship Id="rId15" Type="http://schemas.openxmlformats.org/officeDocument/2006/relationships/slide" Target="slides/slide8.xml"/><Relationship Id="rId37" Type="http://schemas.openxmlformats.org/officeDocument/2006/relationships/font" Target="fonts/Arvo-boldItalic.fntdata"/><Relationship Id="rId14" Type="http://schemas.openxmlformats.org/officeDocument/2006/relationships/slide" Target="slides/slide7.xml"/><Relationship Id="rId36" Type="http://schemas.openxmlformats.org/officeDocument/2006/relationships/font" Target="fonts/Arvo-italic.fntdata"/><Relationship Id="rId17" Type="http://schemas.openxmlformats.org/officeDocument/2006/relationships/slide" Target="slides/slide10.xml"/><Relationship Id="rId39" Type="http://schemas.openxmlformats.org/officeDocument/2006/relationships/font" Target="fonts/RobotoCondensed-bold.fntdata"/><Relationship Id="rId16" Type="http://schemas.openxmlformats.org/officeDocument/2006/relationships/slide" Target="slides/slide9.xml"/><Relationship Id="rId38" Type="http://schemas.openxmlformats.org/officeDocument/2006/relationships/font" Target="fonts/RobotoCondensed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58c4b5b9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58c4b5b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60b7756da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60b7756da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8c4b5b9e_0_2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8c4b5b9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58c4b5b9e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58c4b5b9e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8c4b5b9e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8c4b5b9e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6275606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6275606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8c4b5b9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8c4b5b9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58c4b5b9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58c4b5b9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58c4b5b9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58c4b5b9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60b7756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60b7756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60b7756d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60b7756d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60b7756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60b7756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60b7756da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60b7756da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8c4b5b9e_0_6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8c4b5b9e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58c4b5b9e_0_6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58c4b5b9e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58c4b5b9e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58c4b5b9e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58c4b5b9e_0_6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58c4b5b9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58c4b5b9e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58c4b5b9e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58c4b5b9e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58c4b5b9e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58c4b5b9e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58c4b5b9e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58c4b5b9e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58c4b5b9e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58c4b5b9e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58c4b5b9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58c4b5b9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58c4b5b9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58c4b5b9e_0_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58c4b5b9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58c4b5b9e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58c4b5b9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58c4b5b9e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58c4b5b9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7" name="Google Shape;57;p1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9" name="Google Shape;59;p1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60" name="Google Shape;60;p1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2" name="Google Shape;62;p14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63" name="Google Shape;63;p14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14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65" name="Google Shape;65;p14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" name="Google Shape;67;p14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70;p1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71" name="Google Shape;71;p1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3" name="Google Shape;73;p15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74" name="Google Shape;74;p1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7" name="Google Shape;77;p1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1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9" name="Google Shape;79;p1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1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" name="Google Shape;84;p15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89" name="Google Shape;89;p16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90" name="Google Shape;90;p1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92" name="Google Shape;92;p16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93" name="Google Shape;93;p16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  <a:endParaRPr b="1" sz="7200">
              <a:solidFill>
                <a:srgbClr val="FF9800"/>
              </a:solidFill>
            </a:endParaRPr>
          </a:p>
        </p:txBody>
      </p:sp>
      <p:grpSp>
        <p:nvGrpSpPr>
          <p:cNvPr id="97" name="Google Shape;97;p1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8" name="Google Shape;98;p1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1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00" name="Google Shape;100;p1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03" name="Google Shape;103;p1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8" name="Google Shape;108;p1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9" name="Google Shape;109;p1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10" name="Google Shape;110;p1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1" name="Google Shape;111;p1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12" name="Google Shape;112;p1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13" name="Google Shape;113;p1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5" name="Google Shape;115;p1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6" name="Google Shape;116;p1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" name="Google Shape;117;p1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8" name="Google Shape;118;p1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1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21" name="Google Shape;121;p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3" name="Google Shape;123;p1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 rtl="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 rtl="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8" name="Google Shape;128;p1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9" name="Google Shape;129;p1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30" name="Google Shape;130;p1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1" name="Google Shape;131;p1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2" name="Google Shape;132;p1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3" name="Google Shape;133;p1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4" name="Google Shape;134;p1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5" name="Google Shape;135;p1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6" name="Google Shape;136;p1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1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8" name="Google Shape;138;p1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1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41" name="Google Shape;141;p1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3" name="Google Shape;143;p1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45" name="Google Shape;145;p18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9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49" name="Google Shape;149;p19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50" name="Google Shape;150;p19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51" name="Google Shape;151;p19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53" name="Google Shape;153;p19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54" name="Google Shape;154;p1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56" name="Google Shape;156;p19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57" name="Google Shape;157;p1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" name="Google Shape;158;p1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9" name="Google Shape;159;p1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1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2" name="Google Shape;162;p1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4" name="Google Shape;164;p1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6" name="Google Shape;166;p19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7" name="Google Shape;167;p19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0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71" name="Google Shape;171;p20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72" name="Google Shape;172;p20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73" name="Google Shape;173;p20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74" name="Google Shape;174;p2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75" name="Google Shape;175;p20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76" name="Google Shape;176;p20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78" name="Google Shape;178;p2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9" name="Google Shape;179;p2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" name="Google Shape;180;p2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81" name="Google Shape;181;p2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2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84" name="Google Shape;184;p2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2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90" name="Google Shape;190;p21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21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92" name="Google Shape;192;p21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21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95" name="Google Shape;195;p21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98" name="Google Shape;198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9" name="Google Shape;199;p21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200" name="Google Shape;200;p2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1" name="Google Shape;201;p21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02" name="Google Shape;202;p21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1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1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05" name="Google Shape;205;p21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9" name="Google Shape;209;p2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210" name="Google Shape;210;p2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2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12" name="Google Shape;212;p2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2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15" name="Google Shape;215;p2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7" name="Google Shape;217;p2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218" name="Google Shape;218;p2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9" name="Google Shape;219;p2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20" name="Google Shape;220;p2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2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23" name="Google Shape;223;p2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rtl="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rtl="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11" Type="http://schemas.openxmlformats.org/officeDocument/2006/relationships/image" Target="../media/image18.png"/><Relationship Id="rId10" Type="http://schemas.openxmlformats.org/officeDocument/2006/relationships/image" Target="../media/image19.png"/><Relationship Id="rId12" Type="http://schemas.openxmlformats.org/officeDocument/2006/relationships/image" Target="../media/image14.png"/><Relationship Id="rId9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s://pusher.com/chatkit" TargetMode="External"/><Relationship Id="rId10" Type="http://schemas.openxmlformats.org/officeDocument/2006/relationships/hyperlink" Target="https://storiesonboard.com/" TargetMode="External"/><Relationship Id="rId13" Type="http://schemas.openxmlformats.org/officeDocument/2006/relationships/hyperlink" Target="https://developer.apple.com/library/archive/documentation/General/Conceptual/DevPedia-CocoaCore/MVC.html" TargetMode="External"/><Relationship Id="rId12" Type="http://schemas.openxmlformats.org/officeDocument/2006/relationships/hyperlink" Target="https://logos-download.com/9720-laravel-logo-download.html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ixabay.com/illustrations/depression-voices-self-criticism-1250870/" TargetMode="External"/><Relationship Id="rId4" Type="http://schemas.openxmlformats.org/officeDocument/2006/relationships/hyperlink" Target="http://chittagongit.com/icon/therapist-icon-10.html" TargetMode="External"/><Relationship Id="rId9" Type="http://schemas.openxmlformats.org/officeDocument/2006/relationships/hyperlink" Target="https://www.onlinetherapyuser.ca/" TargetMode="External"/><Relationship Id="rId15" Type="http://schemas.openxmlformats.org/officeDocument/2006/relationships/hyperlink" Target="https://www.gitkraken.com/store" TargetMode="External"/><Relationship Id="rId14" Type="http://schemas.openxmlformats.org/officeDocument/2006/relationships/hyperlink" Target="https://ievgensaxblog.wordpress.com/2017/11/04/me-on-github/" TargetMode="External"/><Relationship Id="rId16" Type="http://schemas.openxmlformats.org/officeDocument/2006/relationships/hyperlink" Target="https://status.cocoapods.org/" TargetMode="External"/><Relationship Id="rId5" Type="http://schemas.openxmlformats.org/officeDocument/2006/relationships/hyperlink" Target="http://www.webmix.fr/en/methodologies" TargetMode="External"/><Relationship Id="rId6" Type="http://schemas.openxmlformats.org/officeDocument/2006/relationships/hyperlink" Target="https://www.pivotaltracker.com/integrations/toggl-button" TargetMode="External"/><Relationship Id="rId7" Type="http://schemas.openxmlformats.org/officeDocument/2006/relationships/hyperlink" Target="https://zh.m.wikipedia.org/wiki/File:Swift_logo_with_text.svg" TargetMode="External"/><Relationship Id="rId8" Type="http://schemas.openxmlformats.org/officeDocument/2006/relationships/hyperlink" Target="https://www.macosicongallery.com/icons/xcode-2015-03-13/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pusher.com/chatkit" TargetMode="External"/><Relationship Id="rId10" Type="http://schemas.openxmlformats.org/officeDocument/2006/relationships/hyperlink" Target="https://pusher.com/chatkit/pricing" TargetMode="External"/><Relationship Id="rId12" Type="http://schemas.openxmlformats.org/officeDocument/2006/relationships/hyperlink" Target="https://pusher.com/legal/data-protection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samano2j/Capstone-Project" TargetMode="External"/><Relationship Id="rId4" Type="http://schemas.openxmlformats.org/officeDocument/2006/relationships/hyperlink" Target="https://github.com/samano2j/Capstone-Project/tree/master/Documentation" TargetMode="External"/><Relationship Id="rId9" Type="http://schemas.openxmlformats.org/officeDocument/2006/relationships/hyperlink" Target="https://toggl.com/app/timer" TargetMode="External"/><Relationship Id="rId5" Type="http://schemas.openxmlformats.org/officeDocument/2006/relationships/hyperlink" Target="https://github.com/samano2j/Capstone-Project/tree/master/Documentation/Test%20Plan%20and%20Execution%20Document" TargetMode="External"/><Relationship Id="rId6" Type="http://schemas.openxmlformats.org/officeDocument/2006/relationships/hyperlink" Target="https://landofooo.storiesonboard.com/m/theracomm" TargetMode="External"/><Relationship Id="rId7" Type="http://schemas.openxmlformats.org/officeDocument/2006/relationships/hyperlink" Target="https://www.onlinetherapyuser.ca/" TargetMode="External"/><Relationship Id="rId8" Type="http://schemas.openxmlformats.org/officeDocument/2006/relationships/hyperlink" Target="http://otu-wiki.cs.uregina.ca/star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ctrTitle"/>
          </p:nvPr>
        </p:nvSpPr>
        <p:spPr>
          <a:xfrm>
            <a:off x="685800" y="1596450"/>
            <a:ext cx="5367900" cy="11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TheraComm</a:t>
            </a:r>
            <a:endParaRPr sz="6000"/>
          </a:p>
        </p:txBody>
      </p:sp>
      <p:sp>
        <p:nvSpPr>
          <p:cNvPr id="230" name="Google Shape;230;p23"/>
          <p:cNvSpPr txBox="1"/>
          <p:nvPr/>
        </p:nvSpPr>
        <p:spPr>
          <a:xfrm>
            <a:off x="740550" y="3131650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Christian John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 Ellia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Joe Samano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302" name="Google Shape;302;p32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1st Semester (September - December)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Project Requirements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Researching and Learning Technologies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Studying the Email API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2nd Semester (January - April)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Development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▻"/>
            </a:pPr>
            <a:r>
              <a:rPr lang="en"/>
              <a:t>Testing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 </a:t>
            </a:r>
            <a:endParaRPr/>
          </a:p>
        </p:txBody>
      </p:sp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9" name="Google Shape;309;p33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310" name="Google Shape;310;p3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4" name="Google Shape;3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550" y="1311175"/>
            <a:ext cx="3172924" cy="317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 txBox="1"/>
          <p:nvPr/>
        </p:nvSpPr>
        <p:spPr>
          <a:xfrm>
            <a:off x="282225" y="1311175"/>
            <a:ext cx="4934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</a:pPr>
            <a:r>
              <a:rPr b="1" lang="en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1</a:t>
            </a:r>
            <a:r>
              <a:rPr lang="en" sz="2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- Making the Email API work and the Interface of Email System (2 weeks) [2nd Week of Jan until 3rd Week of Jan]</a:t>
            </a:r>
            <a:endParaRPr sz="20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</a:pPr>
            <a:r>
              <a:rPr b="1" lang="en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2</a:t>
            </a:r>
            <a:r>
              <a:rPr lang="en" sz="2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- Functionalities and Remaining Interface of Email System (2 weeks)       [4th Week of Jan until 1st Week of Feb]</a:t>
            </a:r>
            <a:endParaRPr sz="20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▰"/>
            </a:pPr>
            <a:r>
              <a:rPr b="1" lang="en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3</a:t>
            </a:r>
            <a:r>
              <a:rPr lang="en" sz="2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- Interface and Functionalities of Chat System (4 weeks)                              [3rd Week of Feb until 1st Week of Mar]</a:t>
            </a:r>
            <a:endParaRPr sz="20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Map - Sprint 1</a:t>
            </a:r>
            <a:endParaRPr/>
          </a:p>
        </p:txBody>
      </p:sp>
      <p:sp>
        <p:nvSpPr>
          <p:cNvPr id="321" name="Google Shape;321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8775"/>
            <a:ext cx="9144000" cy="402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Map (Continued) - Sprint 2</a:t>
            </a:r>
            <a:endParaRPr/>
          </a:p>
        </p:txBody>
      </p:sp>
      <p:pic>
        <p:nvPicPr>
          <p:cNvPr id="328" name="Google Shape;328;p35"/>
          <p:cNvPicPr preferRelativeResize="0"/>
          <p:nvPr/>
        </p:nvPicPr>
        <p:blipFill rotWithShape="1">
          <a:blip r:embed="rId3">
            <a:alphaModFix/>
          </a:blip>
          <a:srcRect b="10817" l="0" r="0" t="0"/>
          <a:stretch/>
        </p:blipFill>
        <p:spPr>
          <a:xfrm>
            <a:off x="0" y="1158775"/>
            <a:ext cx="9144000" cy="392897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35"/>
          <p:cNvPicPr preferRelativeResize="0"/>
          <p:nvPr/>
        </p:nvPicPr>
        <p:blipFill rotWithShape="1">
          <a:blip r:embed="rId3">
            <a:alphaModFix/>
          </a:blip>
          <a:srcRect b="0" l="0" r="0" t="45009"/>
          <a:stretch/>
        </p:blipFill>
        <p:spPr>
          <a:xfrm>
            <a:off x="0" y="2720919"/>
            <a:ext cx="9144000" cy="2422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Map (Continued) - Sprint 3 </a:t>
            </a:r>
            <a:endParaRPr/>
          </a:p>
        </p:txBody>
      </p:sp>
      <p:sp>
        <p:nvSpPr>
          <p:cNvPr id="336" name="Google Shape;336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36"/>
          <p:cNvPicPr preferRelativeResize="0"/>
          <p:nvPr/>
        </p:nvPicPr>
        <p:blipFill rotWithShape="1">
          <a:blip r:embed="rId3">
            <a:alphaModFix/>
          </a:blip>
          <a:srcRect b="23763" l="0" r="0" t="0"/>
          <a:stretch/>
        </p:blipFill>
        <p:spPr>
          <a:xfrm>
            <a:off x="0" y="1346200"/>
            <a:ext cx="9144000" cy="357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 rotWithShape="1">
          <a:blip r:embed="rId4">
            <a:alphaModFix/>
          </a:blip>
          <a:srcRect b="0" l="0" r="0" t="51252"/>
          <a:stretch/>
        </p:blipFill>
        <p:spPr>
          <a:xfrm>
            <a:off x="0" y="2858837"/>
            <a:ext cx="9144000" cy="228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 Prototypes</a:t>
            </a:r>
            <a:endParaRPr/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1158775"/>
            <a:ext cx="9143999" cy="398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351" name="Google Shape;351;p38"/>
          <p:cNvSpPr txBox="1"/>
          <p:nvPr>
            <p:ph idx="1" type="body"/>
          </p:nvPr>
        </p:nvSpPr>
        <p:spPr>
          <a:xfrm>
            <a:off x="814275" y="1327350"/>
            <a:ext cx="73731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Unit Testing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Integration Testing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System Testing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Functional Testing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300" y="1265250"/>
            <a:ext cx="1897775" cy="18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50" y="1521850"/>
            <a:ext cx="3210074" cy="10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550" y="2888075"/>
            <a:ext cx="3608600" cy="8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8725" y="-55000"/>
            <a:ext cx="1545275" cy="14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838" y="3859925"/>
            <a:ext cx="3408037" cy="1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9702" y="1318575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07600" y="2633650"/>
            <a:ext cx="2591969" cy="9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14950" y="3685504"/>
            <a:ext cx="3073816" cy="7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44763" y="4184550"/>
            <a:ext cx="2350343" cy="8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10138" y="3052950"/>
            <a:ext cx="2789569" cy="8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View of Architecture</a:t>
            </a:r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225" y="1564325"/>
            <a:ext cx="6421425" cy="25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50" y="1359913"/>
            <a:ext cx="7452301" cy="308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Apple’s MVC - Architectural / Design Pattern</a:t>
            </a:r>
            <a:endParaRPr/>
          </a:p>
        </p:txBody>
      </p:sp>
      <p:sp>
        <p:nvSpPr>
          <p:cNvPr id="382" name="Google Shape;382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Presentation</a:t>
            </a:r>
            <a:endParaRPr/>
          </a:p>
        </p:txBody>
      </p:sp>
      <p:sp>
        <p:nvSpPr>
          <p:cNvPr id="236" name="Google Shape;236;p24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Client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Problem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What is TheraComm?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Software Development Process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Technologies Used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Demo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Future 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</a:t>
            </a:r>
            <a:endParaRPr/>
          </a:p>
        </p:txBody>
      </p:sp>
      <p:graphicFrame>
        <p:nvGraphicFramePr>
          <p:cNvPr id="388" name="Google Shape;388;p42"/>
          <p:cNvGraphicFramePr/>
          <p:nvPr/>
        </p:nvGraphicFramePr>
        <p:xfrm>
          <a:off x="768450" y="132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{2FA6C86B-82E6-4078-916A-F7C564AC1E15}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l"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8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Labour Cost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183 hours x $30 / hours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$ 5490.00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l"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8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Chatkit’s Sandbox Plan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$ 0.00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l"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8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Apple Developer License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$ 120.00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l"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8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Total</a:t>
                      </a:r>
                      <a:endParaRPr sz="18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$ 5610.00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94" name="Google Shape;394;p4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410" name="Google Shape;410;p45"/>
          <p:cNvSpPr txBox="1"/>
          <p:nvPr>
            <p:ph idx="1" type="body"/>
          </p:nvPr>
        </p:nvSpPr>
        <p:spPr>
          <a:xfrm>
            <a:off x="814275" y="1327350"/>
            <a:ext cx="73731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Addition of other features from OTU API: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Viewing Courses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Surveys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Etc.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Add more features to the existing application: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Sub-folders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Video Chat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▻"/>
            </a:pPr>
            <a:r>
              <a:rPr lang="en"/>
              <a:t>Etc.</a:t>
            </a:r>
            <a:endParaRPr/>
          </a:p>
        </p:txBody>
      </p:sp>
      <p:sp>
        <p:nvSpPr>
          <p:cNvPr id="411" name="Google Shape;411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6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THANKS!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418" name="Google Shape;418;p46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Any questions?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grpSp>
        <p:nvGrpSpPr>
          <p:cNvPr id="419" name="Google Shape;419;p46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20" name="Google Shape;420;p46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6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References</a:t>
            </a:r>
            <a:endParaRPr/>
          </a:p>
        </p:txBody>
      </p:sp>
      <p:sp>
        <p:nvSpPr>
          <p:cNvPr id="427" name="Google Shape;427;p47"/>
          <p:cNvSpPr txBox="1"/>
          <p:nvPr>
            <p:ph idx="1" type="body"/>
          </p:nvPr>
        </p:nvSpPr>
        <p:spPr>
          <a:xfrm>
            <a:off x="814275" y="1158775"/>
            <a:ext cx="72816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Depression,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https://pixabay.com/illustrations/depression-voices-self-criticism-1250870/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Therapy Session,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http://chittagongit.com/icon/therapist-icon-10.html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Agile Development Process,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http://www.webmix.fr/en/methodologies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Toggl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6"/>
              </a:rPr>
              <a:t>https://www.pivotaltracker.com/integrations/toggl-button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Swift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7"/>
              </a:rPr>
              <a:t>https://zh.m.wikipedia.org/wiki/File:Swift_logo_with_text.svg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Xcode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8"/>
              </a:rPr>
              <a:t>https://www.macosicongallery.com/icons/xcode-2015-03-13/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Online Therapy Unit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9"/>
              </a:rPr>
              <a:t>https://www.onlinetherapyuser.ca/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StoriesonBoard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0"/>
              </a:rPr>
              <a:t>https://storiesonboard.com/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Chatkit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1"/>
              </a:rPr>
              <a:t>https://pusher.com/chatkit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Laravel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2"/>
              </a:rPr>
              <a:t>https://logos-download.com/9720-laravel-logo-download.html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MVC Architecture,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3"/>
              </a:rPr>
              <a:t>https://developer.apple.com/library/archive/documentation/General/Conceptual/DevPedia-CocoaCore/MVC.html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Github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4"/>
              </a:rPr>
              <a:t>https://ievgensaxblog.wordpress.com/2017/11/04/me-on-github/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GitKraken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5"/>
              </a:rPr>
              <a:t>https://www.gitkraken.com/store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Cocoapods Logo, </a:t>
            </a:r>
            <a:r>
              <a:rPr lang="en" sz="1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6"/>
              </a:rPr>
              <a:t>https://status.cocoapods.org/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28" name="Google Shape;428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434" name="Google Shape;434;p48"/>
          <p:cNvSpPr txBox="1"/>
          <p:nvPr>
            <p:ph idx="1" type="body"/>
          </p:nvPr>
        </p:nvSpPr>
        <p:spPr>
          <a:xfrm>
            <a:off x="0" y="1324900"/>
            <a:ext cx="91440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github: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https://github.com/samano2j/Capstone-Project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documentation: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https://github.com/samano2j/Capstone-Project/tree/master/Documentation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testing documentation: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https://github.com/samano2j/Capstone-Project/tree/master/Documentation/Test%20Plan%20and%20Execution%20Document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User Story Map: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6"/>
              </a:rPr>
              <a:t>https://landofooo.storiesonboard.com/m/theracomm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OTU website: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7"/>
              </a:rPr>
              <a:t>https://www.onlinetherapyuser.ca/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OTU Documentation: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8"/>
              </a:rPr>
              <a:t>http://otu-wiki.cs.uregina.ca/start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Toggl: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9"/>
              </a:rPr>
              <a:t>https://toggl.com/app/timer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Chatkit Features: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0"/>
              </a:rPr>
              <a:t>https://pusher.com/chatkit/pricing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Chatkit Documentation: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1"/>
              </a:rPr>
              <a:t>https://docs.pusher.com/chatkit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Link to Chatkit Data Protection: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2"/>
              </a:rPr>
              <a:t>https://pusher.com/legal/data-protection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▰"/>
            </a:pPr>
            <a:r>
              <a:t/>
            </a:r>
            <a:endParaRPr sz="1200"/>
          </a:p>
        </p:txBody>
      </p:sp>
      <p:sp>
        <p:nvSpPr>
          <p:cNvPr id="435" name="Google Shape;435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242" name="Google Shape;242;p2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Therapy Unit Team</a:t>
            </a:r>
            <a:endParaRPr/>
          </a:p>
        </p:txBody>
      </p:sp>
      <p:sp>
        <p:nvSpPr>
          <p:cNvPr id="250" name="Google Shape;250;p26"/>
          <p:cNvSpPr txBox="1"/>
          <p:nvPr>
            <p:ph idx="1" type="body"/>
          </p:nvPr>
        </p:nvSpPr>
        <p:spPr>
          <a:xfrm>
            <a:off x="814275" y="1327350"/>
            <a:ext cx="30732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 team that is dedicated to improving access to mental health care. </a:t>
            </a:r>
            <a:endParaRPr/>
          </a:p>
        </p:txBody>
      </p:sp>
      <p:sp>
        <p:nvSpPr>
          <p:cNvPr id="251" name="Google Shape;251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850" y="2115828"/>
            <a:ext cx="4328300" cy="9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58" name="Google Shape;258;p27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50" y="1087825"/>
            <a:ext cx="3236401" cy="39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/>
          <p:nvPr/>
        </p:nvSpPr>
        <p:spPr>
          <a:xfrm>
            <a:off x="4272500" y="464550"/>
            <a:ext cx="4908300" cy="4064700"/>
          </a:xfrm>
          <a:prstGeom prst="cloudCallout">
            <a:avLst>
              <a:gd fmla="val -84557" name="adj1"/>
              <a:gd fmla="val -2678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575" y="1304675"/>
            <a:ext cx="3994775" cy="21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TheraComm?</a:t>
            </a:r>
            <a:endParaRPr/>
          </a:p>
        </p:txBody>
      </p:sp>
      <p:sp>
        <p:nvSpPr>
          <p:cNvPr id="274" name="Google Shape;274;p29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2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TheraComm?</a:t>
            </a:r>
            <a:endParaRPr/>
          </a:p>
        </p:txBody>
      </p:sp>
      <p:sp>
        <p:nvSpPr>
          <p:cNvPr id="282" name="Google Shape;282;p30"/>
          <p:cNvSpPr txBox="1"/>
          <p:nvPr>
            <p:ph idx="1" type="body"/>
          </p:nvPr>
        </p:nvSpPr>
        <p:spPr>
          <a:xfrm>
            <a:off x="651725" y="1602300"/>
            <a:ext cx="60690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TheraComm is an iOS-based mobile application that incorporates the core features of an email system and a chat system. </a:t>
            </a:r>
            <a:endParaRPr/>
          </a:p>
        </p:txBody>
      </p:sp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85" name="Google Shape;285;p3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Process</a:t>
            </a:r>
            <a:endParaRPr/>
          </a:p>
        </p:txBody>
      </p:sp>
      <p:sp>
        <p:nvSpPr>
          <p:cNvPr id="294" name="Google Shape;294;p31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